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handoutMasterIdLst>
    <p:handoutMasterId r:id="rId30"/>
  </p:handoutMasterIdLst>
  <p:sldIdLst>
    <p:sldId id="1269" r:id="rId2"/>
    <p:sldId id="1666" r:id="rId3"/>
    <p:sldId id="271" r:id="rId4"/>
    <p:sldId id="272" r:id="rId5"/>
    <p:sldId id="1480" r:id="rId6"/>
    <p:sldId id="1668" r:id="rId7"/>
    <p:sldId id="1694" r:id="rId8"/>
    <p:sldId id="267" r:id="rId9"/>
    <p:sldId id="1705" r:id="rId10"/>
    <p:sldId id="1697" r:id="rId11"/>
    <p:sldId id="1701" r:id="rId12"/>
    <p:sldId id="1702" r:id="rId13"/>
    <p:sldId id="1671" r:id="rId14"/>
    <p:sldId id="1695" r:id="rId15"/>
    <p:sldId id="1696" r:id="rId16"/>
    <p:sldId id="275" r:id="rId17"/>
    <p:sldId id="1691" r:id="rId18"/>
    <p:sldId id="1693" r:id="rId19"/>
    <p:sldId id="1698" r:id="rId20"/>
    <p:sldId id="1699" r:id="rId21"/>
    <p:sldId id="1700" r:id="rId22"/>
    <p:sldId id="1703" r:id="rId23"/>
    <p:sldId id="1704" r:id="rId24"/>
    <p:sldId id="1678" r:id="rId25"/>
    <p:sldId id="1679" r:id="rId26"/>
    <p:sldId id="1680" r:id="rId27"/>
    <p:sldId id="1681" r:id="rId28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專案名稱" id="{BF72BFC4-E0FC-47BB-B23D-3BA92D6C3488}">
          <p14:sldIdLst>
            <p14:sldId id="1269"/>
          </p14:sldIdLst>
        </p14:section>
        <p14:section name="TODOLIST" id="{CDA55547-8673-4E67-A3C0-28A9DCAD1CC1}">
          <p14:sldIdLst>
            <p14:sldId id="1666"/>
          </p14:sldIdLst>
        </p14:section>
        <p14:section name="專案架構" id="{BE82E686-CE5D-40E1-93C4-454750C96E5B}">
          <p14:sldIdLst>
            <p14:sldId id="271"/>
            <p14:sldId id="272"/>
            <p14:sldId id="1480"/>
            <p14:sldId id="1668"/>
            <p14:sldId id="1694"/>
          </p14:sldIdLst>
        </p14:section>
        <p14:section name="當週進度" id="{8B4424AE-5C78-444D-8B6D-A19D7D6E2311}">
          <p14:sldIdLst>
            <p14:sldId id="267"/>
            <p14:sldId id="1705"/>
            <p14:sldId id="1697"/>
            <p14:sldId id="1701"/>
            <p14:sldId id="1702"/>
          </p14:sldIdLst>
        </p14:section>
        <p14:section name="進度統整" id="{FD50D92C-BE9A-4975-B1A3-341B41B3D14A}">
          <p14:sldIdLst>
            <p14:sldId id="1671"/>
            <p14:sldId id="1695"/>
            <p14:sldId id="1696"/>
            <p14:sldId id="275"/>
            <p14:sldId id="1691"/>
            <p14:sldId id="1693"/>
            <p14:sldId id="1698"/>
            <p14:sldId id="1699"/>
            <p14:sldId id="1700"/>
            <p14:sldId id="1703"/>
            <p14:sldId id="1704"/>
          </p14:sldIdLst>
        </p14:section>
        <p14:section name="開會紀錄" id="{EF7418D1-B9AA-46DB-A43F-CE8B8FDE3B12}">
          <p14:sldIdLst>
            <p14:sldId id="1678"/>
          </p14:sldIdLst>
        </p14:section>
        <p14:section name="參考資料" id="{8CDF55F3-3984-473E-B7DA-AE0CF5975227}">
          <p14:sldIdLst>
            <p14:sldId id="1679"/>
          </p14:sldIdLst>
        </p14:section>
        <p14:section name="控管紀錄" id="{62F68368-A3FC-4474-B641-5FE861CF35CE}">
          <p14:sldIdLst>
            <p14:sldId id="1680"/>
          </p14:sldIdLst>
        </p14:section>
        <p14:section name="問題紀錄" id="{CE5A99C0-019E-434B-9F56-F1E5E7218430}">
          <p14:sldIdLst>
            <p14:sldId id="168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電子系三甲-廖彥翔" initials="電子系三甲-廖彥翔" lastIdx="1" clrIdx="0">
    <p:extLst>
      <p:ext uri="{19B8F6BF-5375-455C-9EA6-DF929625EA0E}">
        <p15:presenceInfo xmlns:p15="http://schemas.microsoft.com/office/powerpoint/2012/main" userId="電子系三甲-廖彥翔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F8000"/>
    <a:srgbClr val="FF0000"/>
    <a:srgbClr val="FF7373"/>
    <a:srgbClr val="0000FF"/>
    <a:srgbClr val="E1BBE0"/>
    <a:srgbClr val="FF66FF"/>
    <a:srgbClr val="A7CD8E"/>
    <a:srgbClr val="E5F5FF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58" autoAdjust="0"/>
    <p:restoredTop sz="94843" autoAdjust="0"/>
  </p:normalViewPr>
  <p:slideViewPr>
    <p:cSldViewPr snapToGrid="0">
      <p:cViewPr>
        <p:scale>
          <a:sx n="125" d="100"/>
          <a:sy n="125" d="100"/>
        </p:scale>
        <p:origin x="-198" y="-51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12492"/>
    </p:cViewPr>
  </p:sorterViewPr>
  <p:notesViewPr>
    <p:cSldViewPr snapToGrid="0">
      <p:cViewPr varScale="1">
        <p:scale>
          <a:sx n="86" d="100"/>
          <a:sy n="86" d="100"/>
        </p:scale>
        <p:origin x="3786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29F8E0-05F2-4742-BB97-D2E4F51035C8}" type="datetimeFigureOut">
              <a:rPr lang="zh-TW" altLang="en-US" smtClean="0"/>
              <a:t>2021/5/21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EDBFE4-86DF-49E3-AB07-98BBBFC455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92504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jpg>
</file>

<file path=ppt/media/image12.png>
</file>

<file path=ppt/media/image2.png>
</file>

<file path=ppt/media/image3.jpeg>
</file>

<file path=ppt/media/image4.jpg>
</file>

<file path=ppt/media/image5.png>
</file>

<file path=ppt/media/image6.jpg>
</file>

<file path=ppt/media/image7.jpg>
</file>

<file path=ppt/media/image8.png>
</file>

<file path=ppt/media/image9.png>
</file>

<file path=ppt/media/media1.mkv>
</file>

<file path=ppt/media/media2.mkv>
</file>

<file path=ppt/media/media3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B905C5-9D54-40E2-B40C-7996280CAB02}" type="datetimeFigureOut">
              <a:rPr lang="zh-TW" altLang="en-US" smtClean="0"/>
              <a:t>2021/5/21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8A6B0B-A5FB-4629-B823-69B1A9EB3A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491173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86159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195990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601774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23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943633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27365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51902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643167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847142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備忘稿版面配置區 1">
            <a:extLst>
              <a:ext uri="{FF2B5EF4-FFF2-40B4-BE49-F238E27FC236}">
                <a16:creationId xmlns:a16="http://schemas.microsoft.com/office/drawing/2014/main" id="{C886897D-8C36-441B-BFDA-81802673D7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014994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392920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11220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190538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781867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00854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48816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801198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838200" y="4295163"/>
            <a:ext cx="10515600" cy="1964122"/>
          </a:xfrm>
        </p:spPr>
        <p:txBody>
          <a:bodyPr>
            <a:normAutofit/>
          </a:bodyPr>
          <a:lstStyle>
            <a:lvl1pPr marL="0" indent="0" algn="l">
              <a:spcBef>
                <a:spcPts val="100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dirty="0"/>
              <a:t>按一下以編輯母片副標題樣式</a:t>
            </a:r>
          </a:p>
        </p:txBody>
      </p:sp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838200" y="1389529"/>
            <a:ext cx="10515600" cy="2905634"/>
          </a:xfrm>
        </p:spPr>
        <p:txBody>
          <a:bodyPr anchor="t"/>
          <a:lstStyle>
            <a:lvl1pPr algn="ctr">
              <a:defRPr sz="6000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95161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18943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36410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201850"/>
            <a:ext cx="10515600" cy="5037776"/>
          </a:xfrm>
        </p:spPr>
        <p:txBody>
          <a:bodyPr>
            <a:normAutofit/>
          </a:bodyPr>
          <a:lstStyle>
            <a:lvl1pPr hangingPunct="0">
              <a:defRPr sz="1600"/>
            </a:lvl1pPr>
            <a:lvl2pPr hangingPunct="0">
              <a:defRPr sz="1600"/>
            </a:lvl2pPr>
            <a:lvl3pPr hangingPunct="0">
              <a:defRPr sz="1600"/>
            </a:lvl3pPr>
            <a:lvl4pPr hangingPunct="0">
              <a:defRPr sz="1600"/>
            </a:lvl4pPr>
            <a:lvl5pPr hangingPunct="0">
              <a:defRPr sz="1600"/>
            </a:lvl5pPr>
          </a:lstStyle>
          <a:p>
            <a:pPr lvl="0"/>
            <a:r>
              <a:rPr lang="zh-TW" altLang="en-US" dirty="0"/>
              <a:t>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8426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2606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14932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2021/5/21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3767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2021/5/21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6634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2021/5/21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18334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623687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41845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202572"/>
            <a:ext cx="10515600" cy="50370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fld id="{0C0CC965-A63A-473D-BEFB-C8F9714D5269}" type="datetimeFigureOut">
              <a:rPr lang="zh-TW" altLang="en-US" smtClean="0"/>
              <a:pPr/>
              <a:t>2021/5/21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fld id="{90F9E983-480B-48C5-9E0F-D21C0DFBB5C0}" type="slidenum">
              <a:rPr lang="zh-TW" altLang="en-US" smtClean="0"/>
              <a:pPr/>
              <a:t>‹#›</a:t>
            </a:fld>
            <a:endParaRPr lang="zh-TW" altLang="en-US"/>
          </a:p>
        </p:txBody>
      </p:sp>
      <p:cxnSp>
        <p:nvCxnSpPr>
          <p:cNvPr id="9" name="直線接點 8"/>
          <p:cNvCxnSpPr/>
          <p:nvPr userDrawn="1"/>
        </p:nvCxnSpPr>
        <p:spPr>
          <a:xfrm>
            <a:off x="838200" y="1143848"/>
            <a:ext cx="105156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直線接點 9"/>
          <p:cNvCxnSpPr/>
          <p:nvPr userDrawn="1"/>
        </p:nvCxnSpPr>
        <p:spPr>
          <a:xfrm>
            <a:off x="838200" y="6296092"/>
            <a:ext cx="10515600" cy="0"/>
          </a:xfrm>
          <a:prstGeom prst="line">
            <a:avLst/>
          </a:prstGeom>
          <a:ln w="57150">
            <a:solidFill>
              <a:srgbClr val="00B05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1" name="Shape 13" descr="C:\Documents and Settings\frederic\My Documents\My Pictures\Wallpaper Images\GSLAB_LOGO1-120x120.jpg"/>
          <p:cNvPicPr preferRelativeResize="0">
            <a:picLocks noChangeAspect="1"/>
          </p:cNvPicPr>
          <p:nvPr userDrawn="1"/>
        </p:nvPicPr>
        <p:blipFill rotWithShape="1">
          <a:blip r:embed="rId13">
            <a:alphaModFix/>
          </a:blip>
          <a:srcRect/>
          <a:stretch/>
        </p:blipFill>
        <p:spPr>
          <a:xfrm>
            <a:off x="11596536" y="6270925"/>
            <a:ext cx="561907" cy="56190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98425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j-cs"/>
        </a:defRPr>
      </a:lvl1pPr>
    </p:titleStyle>
    <p:bodyStyle>
      <a:lvl1pPr marL="144000" indent="-1440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1pPr>
      <a:lvl2pPr marL="6858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2pPr>
      <a:lvl3pPr marL="11430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3pPr>
      <a:lvl4pPr marL="16002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4pPr>
      <a:lvl5pPr marL="20574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kv"/><Relationship Id="rId1" Type="http://schemas.microsoft.com/office/2007/relationships/media" Target="../media/media3.mkv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apphire1002/Embedded/blob/main/final%20project/unit_test_lbp.py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4" Type="http://schemas.openxmlformats.org/officeDocument/2006/relationships/image" Target="../media/image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kv"/><Relationship Id="rId1" Type="http://schemas.microsoft.com/office/2007/relationships/media" Target="../media/media3.mkv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838200" y="1389530"/>
            <a:ext cx="10515600" cy="2544296"/>
          </a:xfrm>
        </p:spPr>
        <p:txBody>
          <a:bodyPr anchor="t">
            <a:normAutofit/>
          </a:bodyPr>
          <a:lstStyle/>
          <a:p>
            <a:pPr>
              <a:lnSpc>
                <a:spcPct val="125000"/>
              </a:lnSpc>
            </a:pPr>
            <a:r>
              <a:rPr lang="zh-TW" altLang="en-US" sz="4800" dirty="0">
                <a:solidFill>
                  <a:srgbClr val="24292E"/>
                </a:solidFill>
              </a:rPr>
              <a:t>辨識馬路坑洞</a:t>
            </a:r>
            <a:br>
              <a:rPr lang="en-US" altLang="zh-TW" sz="4800" dirty="0"/>
            </a:br>
            <a:r>
              <a:rPr lang="zh-TW" altLang="en-US" sz="4800" dirty="0"/>
              <a:t>進度報告</a:t>
            </a:r>
            <a:endParaRPr lang="zh-TW" altLang="en-US" sz="4000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838200" y="3933825"/>
            <a:ext cx="10515600" cy="2325461"/>
          </a:xfrm>
        </p:spPr>
        <p:txBody>
          <a:bodyPr numCol="3">
            <a:normAutofit/>
          </a:bodyPr>
          <a:lstStyle/>
          <a:p>
            <a:pPr algn="l"/>
            <a:r>
              <a:rPr lang="zh-TW" altLang="en-US" dirty="0"/>
              <a:t>負  責  人：何佳曄</a:t>
            </a:r>
            <a:endParaRPr lang="en-US" altLang="zh-TW" dirty="0"/>
          </a:p>
          <a:p>
            <a:pPr algn="l"/>
            <a:r>
              <a:rPr lang="zh-TW" altLang="en-US" dirty="0"/>
              <a:t>目前成員：何佳曄</a:t>
            </a:r>
            <a:endParaRPr lang="en-US" altLang="zh-TW" dirty="0"/>
          </a:p>
          <a:p>
            <a:r>
              <a:rPr lang="zh-TW" altLang="en-US" dirty="0"/>
              <a:t>報告日期：</a:t>
            </a:r>
            <a:r>
              <a:rPr lang="en-US" altLang="zh-TW" dirty="0"/>
              <a:t>2021.05.21</a:t>
            </a:r>
          </a:p>
          <a:p>
            <a:pPr algn="l"/>
            <a:r>
              <a:rPr lang="zh-TW" altLang="en-US" dirty="0"/>
              <a:t>開始日期：</a:t>
            </a:r>
            <a:r>
              <a:rPr lang="en-US" altLang="zh-TW" dirty="0"/>
              <a:t>2021.05.14</a:t>
            </a:r>
          </a:p>
          <a:p>
            <a:r>
              <a:rPr lang="zh-TW" altLang="en-US" dirty="0"/>
              <a:t>結束日期：</a:t>
            </a:r>
            <a:r>
              <a:rPr lang="en-US" altLang="zh-TW" dirty="0"/>
              <a:t>-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960892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8EA7481-B897-49BC-B447-FA15672C6EFB}"/>
              </a:ext>
            </a:extLst>
          </p:cNvPr>
          <p:cNvSpPr txBox="1"/>
          <p:nvPr/>
        </p:nvSpPr>
        <p:spPr>
          <a:xfrm>
            <a:off x="838200" y="1230923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單元測試</a:t>
            </a:r>
          </a:p>
        </p:txBody>
      </p:sp>
      <p:pic>
        <p:nvPicPr>
          <p:cNvPr id="4" name="2021-05-20 00-48-09">
            <a:hlinkClick r:id="" action="ppaction://media"/>
            <a:extLst>
              <a:ext uri="{FF2B5EF4-FFF2-40B4-BE49-F238E27FC236}">
                <a16:creationId xmlns:a16="http://schemas.microsoft.com/office/drawing/2014/main" id="{215AAFDA-DCAD-4CEE-9AA9-D50EC1E62EB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36468" y="1600255"/>
            <a:ext cx="8498047" cy="4638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644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8EA7481-B897-49BC-B447-FA15672C6EFB}"/>
              </a:ext>
            </a:extLst>
          </p:cNvPr>
          <p:cNvSpPr txBox="1"/>
          <p:nvPr/>
        </p:nvSpPr>
        <p:spPr>
          <a:xfrm>
            <a:off x="838200" y="1230923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單元測試</a:t>
            </a:r>
          </a:p>
        </p:txBody>
      </p:sp>
      <p:pic>
        <p:nvPicPr>
          <p:cNvPr id="5" name="2021-05-20 01-35-13">
            <a:hlinkClick r:id="" action="ppaction://media"/>
            <a:extLst>
              <a:ext uri="{FF2B5EF4-FFF2-40B4-BE49-F238E27FC236}">
                <a16:creationId xmlns:a16="http://schemas.microsoft.com/office/drawing/2014/main" id="{77A4FED0-FC16-45B2-8359-39296844441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72082" y="1580115"/>
            <a:ext cx="8212822" cy="4619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50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8EA7481-B897-49BC-B447-FA15672C6EFB}"/>
              </a:ext>
            </a:extLst>
          </p:cNvPr>
          <p:cNvSpPr txBox="1"/>
          <p:nvPr/>
        </p:nvSpPr>
        <p:spPr>
          <a:xfrm>
            <a:off x="838200" y="1230923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單元測試</a:t>
            </a:r>
          </a:p>
        </p:txBody>
      </p:sp>
      <p:pic>
        <p:nvPicPr>
          <p:cNvPr id="4" name="2021-05-20 01-37-57">
            <a:hlinkClick r:id="" action="ppaction://media"/>
            <a:extLst>
              <a:ext uri="{FF2B5EF4-FFF2-40B4-BE49-F238E27FC236}">
                <a16:creationId xmlns:a16="http://schemas.microsoft.com/office/drawing/2014/main" id="{78D36A56-6C0F-40B8-8EB7-659688F288D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61563" y="1489046"/>
            <a:ext cx="8456103" cy="4756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774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51073"/>
            <a:ext cx="10515600" cy="2355854"/>
          </a:xfrm>
        </p:spPr>
        <p:txBody>
          <a:bodyPr>
            <a:normAutofit/>
          </a:bodyPr>
          <a:lstStyle/>
          <a:p>
            <a:r>
              <a:rPr lang="en-US" altLang="zh-TW" sz="7200" dirty="0"/>
              <a:t>2021/05/07 ~ 2021/05/14 </a:t>
            </a:r>
            <a:endParaRPr lang="zh-TW" altLang="en-US" sz="7200" dirty="0"/>
          </a:p>
        </p:txBody>
      </p:sp>
    </p:spTree>
    <p:extLst>
      <p:ext uri="{BB962C8B-B14F-4D97-AF65-F5344CB8AC3E}">
        <p14:creationId xmlns:p14="http://schemas.microsoft.com/office/powerpoint/2010/main" val="23673526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專案架構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B5658DEF-4A98-49A5-BF71-498E7A9265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414" y="1598360"/>
            <a:ext cx="8193740" cy="451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8901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2021/05/13</a:t>
            </a:r>
            <a:r>
              <a:rPr lang="zh-TW" altLang="en-US"/>
              <a:t> </a:t>
            </a:r>
            <a:r>
              <a:rPr lang="en-US" altLang="zh-TW" dirty="0" err="1"/>
              <a:t>BreakDown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9AEEB82-E7FD-4142-9486-279D26E5FC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07" t="2059" r="1172" b="4414"/>
          <a:stretch/>
        </p:blipFill>
        <p:spPr>
          <a:xfrm>
            <a:off x="1709216" y="1285571"/>
            <a:ext cx="8773568" cy="4823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2135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分工</a:t>
            </a:r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37FDFB1A-528B-4360-889C-6F0C181079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590049"/>
            <a:ext cx="8193740" cy="4517998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123B0CD3-EFD8-4394-A358-0EDF7A14BFD1}"/>
              </a:ext>
            </a:extLst>
          </p:cNvPr>
          <p:cNvSpPr/>
          <p:nvPr/>
        </p:nvSpPr>
        <p:spPr>
          <a:xfrm>
            <a:off x="3053918" y="2583402"/>
            <a:ext cx="2157273" cy="105644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E2E9BBCA-75D5-41BF-A762-1AB2CFDF8189}"/>
              </a:ext>
            </a:extLst>
          </p:cNvPr>
          <p:cNvSpPr txBox="1"/>
          <p:nvPr/>
        </p:nvSpPr>
        <p:spPr>
          <a:xfrm>
            <a:off x="3232307" y="2134559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何佳曄、陳陽棋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1EB57253-91D5-4AB5-BD2C-7ADF0B4811D8}"/>
              </a:ext>
            </a:extLst>
          </p:cNvPr>
          <p:cNvSpPr/>
          <p:nvPr/>
        </p:nvSpPr>
        <p:spPr>
          <a:xfrm>
            <a:off x="3053918" y="3849048"/>
            <a:ext cx="2157273" cy="105644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65BCA57B-496C-4001-8173-95E6938FEFDE}"/>
              </a:ext>
            </a:extLst>
          </p:cNvPr>
          <p:cNvSpPr txBox="1"/>
          <p:nvPr/>
        </p:nvSpPr>
        <p:spPr>
          <a:xfrm>
            <a:off x="3134577" y="4952771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曾梓維、葉易德</a:t>
            </a:r>
          </a:p>
        </p:txBody>
      </p:sp>
    </p:spTree>
    <p:extLst>
      <p:ext uri="{BB962C8B-B14F-4D97-AF65-F5344CB8AC3E}">
        <p14:creationId xmlns:p14="http://schemas.microsoft.com/office/powerpoint/2010/main" val="28615789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1B518967-723D-49C6-BA4B-9ACBBAD424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5124" y="1327638"/>
            <a:ext cx="6829083" cy="484958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6758C857-7A9A-4D34-B69F-BCF3C40B44A3}"/>
              </a:ext>
            </a:extLst>
          </p:cNvPr>
          <p:cNvSpPr txBox="1"/>
          <p:nvPr/>
        </p:nvSpPr>
        <p:spPr>
          <a:xfrm>
            <a:off x="838200" y="1327638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設計架構</a:t>
            </a:r>
          </a:p>
        </p:txBody>
      </p:sp>
    </p:spTree>
    <p:extLst>
      <p:ext uri="{BB962C8B-B14F-4D97-AF65-F5344CB8AC3E}">
        <p14:creationId xmlns:p14="http://schemas.microsoft.com/office/powerpoint/2010/main" val="40308014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51073"/>
            <a:ext cx="10515600" cy="2355854"/>
          </a:xfrm>
        </p:spPr>
        <p:txBody>
          <a:bodyPr>
            <a:normAutofit/>
          </a:bodyPr>
          <a:lstStyle/>
          <a:p>
            <a:r>
              <a:rPr lang="en-US" altLang="zh-TW" sz="7200" dirty="0"/>
              <a:t>2021/05/14 ~ 2021/05/20 </a:t>
            </a:r>
            <a:endParaRPr lang="zh-TW" altLang="en-US" sz="7200" dirty="0"/>
          </a:p>
        </p:txBody>
      </p:sp>
    </p:spTree>
    <p:extLst>
      <p:ext uri="{BB962C8B-B14F-4D97-AF65-F5344CB8AC3E}">
        <p14:creationId xmlns:p14="http://schemas.microsoft.com/office/powerpoint/2010/main" val="39511234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2021/05/18</a:t>
            </a:r>
            <a:r>
              <a:rPr lang="zh-TW" altLang="en-US" dirty="0"/>
              <a:t> </a:t>
            </a:r>
            <a:r>
              <a:rPr lang="en-US" altLang="zh-TW" dirty="0" err="1"/>
              <a:t>BreakDown</a:t>
            </a:r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19BEA873-25AC-4F33-B583-6E671D2852D2}"/>
              </a:ext>
            </a:extLst>
          </p:cNvPr>
          <p:cNvSpPr txBox="1"/>
          <p:nvPr/>
        </p:nvSpPr>
        <p:spPr>
          <a:xfrm>
            <a:off x="7249583" y="5796054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綠色的背景框代表已完成的部分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06EDA72F-0066-4220-B4F4-327421D789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7407" y="1315866"/>
            <a:ext cx="5553512" cy="4849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5627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TO</a:t>
            </a:r>
            <a:r>
              <a:rPr lang="zh-TW" altLang="en-US" dirty="0"/>
              <a:t> </a:t>
            </a:r>
            <a:r>
              <a:rPr lang="en-US" altLang="zh-TW" dirty="0"/>
              <a:t>DO</a:t>
            </a:r>
            <a:r>
              <a:rPr lang="zh-TW" altLang="en-US" dirty="0"/>
              <a:t> </a:t>
            </a:r>
            <a:r>
              <a:rPr lang="en-US" altLang="zh-TW" dirty="0"/>
              <a:t>LIST</a:t>
            </a:r>
            <a:endParaRPr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D52E025-269C-47AF-8999-23E11D4E93F3}"/>
              </a:ext>
            </a:extLst>
          </p:cNvPr>
          <p:cNvSpPr/>
          <p:nvPr/>
        </p:nvSpPr>
        <p:spPr>
          <a:xfrm>
            <a:off x="838199" y="1224282"/>
            <a:ext cx="10515599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2021/05/07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~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2021/05/13</a:t>
            </a: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抓取馬路範圍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分工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ECB3427-06A0-4416-92AC-0A0FD90DAB99}"/>
              </a:ext>
            </a:extLst>
          </p:cNvPr>
          <p:cNvSpPr/>
          <p:nvPr/>
        </p:nvSpPr>
        <p:spPr>
          <a:xfrm>
            <a:off x="838198" y="3384553"/>
            <a:ext cx="10515599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2021/05/21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~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2021/05/27</a:t>
            </a: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抓取馬路範圍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處理上週問題紀錄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透過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LBP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抓取的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markers 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做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Watershed 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單元測試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程式碼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D182300-4A9F-4D72-AEC2-7BD90100D153}"/>
              </a:ext>
            </a:extLst>
          </p:cNvPr>
          <p:cNvSpPr/>
          <p:nvPr/>
        </p:nvSpPr>
        <p:spPr>
          <a:xfrm>
            <a:off x="838198" y="2196696"/>
            <a:ext cx="1051559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2021/05/14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~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2021/05/20</a:t>
            </a: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抓取馬路範圍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LBP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找馬路材質單元測試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程式碼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  <a:hlinkClick r:id="rId3"/>
              </a:rPr>
              <a:t>unit_test_lbp.py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085AF90-7A2C-4273-BC16-F4DDA335A841}"/>
              </a:ext>
            </a:extLst>
          </p:cNvPr>
          <p:cNvSpPr/>
          <p:nvPr/>
        </p:nvSpPr>
        <p:spPr>
          <a:xfrm>
            <a:off x="838197" y="4686882"/>
            <a:ext cx="10515599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2021/05/28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~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2021/06/03</a:t>
            </a: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抓取馬路範圍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透過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LBP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抓取的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markers 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做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Watershed 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單元測試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整合每個單元做驗證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程式碼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5317833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AC1F1E3C-7231-4264-9077-F232C5DEA765}"/>
              </a:ext>
            </a:extLst>
          </p:cNvPr>
          <p:cNvSpPr txBox="1"/>
          <p:nvPr/>
        </p:nvSpPr>
        <p:spPr>
          <a:xfrm>
            <a:off x="838200" y="1257299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設計架構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EE832FA-E507-4E59-99C2-F8E599DB8A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5399" y="1243880"/>
            <a:ext cx="5145695" cy="4971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1811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8EA7481-B897-49BC-B447-FA15672C6EFB}"/>
              </a:ext>
            </a:extLst>
          </p:cNvPr>
          <p:cNvSpPr txBox="1"/>
          <p:nvPr/>
        </p:nvSpPr>
        <p:spPr>
          <a:xfrm>
            <a:off x="838200" y="1230923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單元測試</a:t>
            </a:r>
          </a:p>
        </p:txBody>
      </p:sp>
      <p:pic>
        <p:nvPicPr>
          <p:cNvPr id="4" name="2021-05-20 00-48-09">
            <a:hlinkClick r:id="" action="ppaction://media"/>
            <a:extLst>
              <a:ext uri="{FF2B5EF4-FFF2-40B4-BE49-F238E27FC236}">
                <a16:creationId xmlns:a16="http://schemas.microsoft.com/office/drawing/2014/main" id="{215AAFDA-DCAD-4CEE-9AA9-D50EC1E62EB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95859" y="1600255"/>
            <a:ext cx="8498047" cy="4638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045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8EA7481-B897-49BC-B447-FA15672C6EFB}"/>
              </a:ext>
            </a:extLst>
          </p:cNvPr>
          <p:cNvSpPr txBox="1"/>
          <p:nvPr/>
        </p:nvSpPr>
        <p:spPr>
          <a:xfrm>
            <a:off x="838200" y="1230923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單元測試</a:t>
            </a:r>
          </a:p>
        </p:txBody>
      </p:sp>
      <p:pic>
        <p:nvPicPr>
          <p:cNvPr id="5" name="2021-05-20 01-35-13">
            <a:hlinkClick r:id="" action="ppaction://media"/>
            <a:extLst>
              <a:ext uri="{FF2B5EF4-FFF2-40B4-BE49-F238E27FC236}">
                <a16:creationId xmlns:a16="http://schemas.microsoft.com/office/drawing/2014/main" id="{77A4FED0-FC16-45B2-8359-39296844441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72082" y="1580115"/>
            <a:ext cx="8212822" cy="4619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597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8EA7481-B897-49BC-B447-FA15672C6EFB}"/>
              </a:ext>
            </a:extLst>
          </p:cNvPr>
          <p:cNvSpPr txBox="1"/>
          <p:nvPr/>
        </p:nvSpPr>
        <p:spPr>
          <a:xfrm>
            <a:off x="838200" y="1230923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單元測試</a:t>
            </a:r>
          </a:p>
        </p:txBody>
      </p:sp>
      <p:pic>
        <p:nvPicPr>
          <p:cNvPr id="4" name="2021-05-20 01-37-57">
            <a:hlinkClick r:id="" action="ppaction://media"/>
            <a:extLst>
              <a:ext uri="{FF2B5EF4-FFF2-40B4-BE49-F238E27FC236}">
                <a16:creationId xmlns:a16="http://schemas.microsoft.com/office/drawing/2014/main" id="{78D36A56-6C0F-40B8-8EB7-659688F288D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34736" y="1479872"/>
            <a:ext cx="8382930" cy="4715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814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開會紀錄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0B78FF00-22EE-439F-B0CF-29F508903522}"/>
              </a:ext>
            </a:extLst>
          </p:cNvPr>
          <p:cNvSpPr txBox="1"/>
          <p:nvPr/>
        </p:nvSpPr>
        <p:spPr>
          <a:xfrm>
            <a:off x="838200" y="1217689"/>
            <a:ext cx="104546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2021/05/14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LBP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抓取相鄰 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blocks 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去比較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, 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當成 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watershed 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 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markers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2021/05/21</a:t>
            </a:r>
          </a:p>
          <a:p>
            <a:pPr marL="742950" lvl="1" indent="-285750">
              <a:buFont typeface="+mj-lt"/>
              <a:buAutoNum type="arabicPeriod"/>
            </a:pPr>
            <a:endParaRPr lang="en-US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zh-TW" altLang="en-US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3018858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參考資料</a:t>
            </a:r>
          </a:p>
        </p:txBody>
      </p:sp>
    </p:spTree>
    <p:extLst>
      <p:ext uri="{BB962C8B-B14F-4D97-AF65-F5344CB8AC3E}">
        <p14:creationId xmlns:p14="http://schemas.microsoft.com/office/powerpoint/2010/main" val="3878943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2021/05/20</a:t>
            </a:r>
            <a:r>
              <a:rPr lang="zh-TW" altLang="en-US" dirty="0"/>
              <a:t> 控管紀錄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C6A22C68-CBFC-45CF-A13E-E74D3E886A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080470"/>
            <a:ext cx="9976690" cy="2178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6014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問題紀錄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9496367D-2FF5-4DEF-86E4-0BF89A828377}"/>
              </a:ext>
            </a:extLst>
          </p:cNvPr>
          <p:cNvSpPr txBox="1"/>
          <p:nvPr/>
        </p:nvSpPr>
        <p:spPr>
          <a:xfrm>
            <a:off x="838200" y="1291904"/>
            <a:ext cx="825738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1.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標線若過於平坦也會導致標線裡面部分的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threshold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為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0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(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採用 </a:t>
            </a:r>
            <a:r>
              <a:rPr lang="en-US" altLang="zh-TW" dirty="0" err="1">
                <a:latin typeface="Times New Roman" panose="02020603050405020304" pitchFamily="18" charset="0"/>
                <a:ea typeface="標楷體" panose="03000509000000000000" pitchFamily="65" charset="-120"/>
              </a:rPr>
              <a:t>sobel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算法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承上，若面積大於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block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的面積會導致圈出來的區域在標線內部而非馬路材質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目前解決方式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: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再新增用顏色區分的方式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(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馬路不會和標線顏色相同的前提下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)</a:t>
            </a:r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AB79FC7-4CDC-4B6A-9716-7649F2F49CC0}"/>
              </a:ext>
            </a:extLst>
          </p:cNvPr>
          <p:cNvSpPr txBox="1"/>
          <p:nvPr/>
        </p:nvSpPr>
        <p:spPr>
          <a:xfrm>
            <a:off x="838199" y="2422013"/>
            <a:ext cx="953337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2.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部分影片會有擋風玻璃的反射影像以及雨水模糊的問題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目前解決方式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: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342900" indent="-342900">
              <a:buFont typeface="Wingdings" panose="05000000000000000000" pitchFamily="2" charset="2"/>
              <a:buAutoNum type="circleNumWdWhitePlain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根據圖像的透明度，去遮罩擋風玻璃反射影像的部分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(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反射的影像通常色彩相對較不飽和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)</a:t>
            </a:r>
          </a:p>
          <a:p>
            <a:pPr marL="342900" indent="-342900">
              <a:buFont typeface="Wingdings" panose="05000000000000000000" pitchFamily="2" charset="2"/>
              <a:buAutoNum type="circleNumWdWhitePlain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擋風玻璃反射影像幾乎不會有太大變化，使用差幀做前景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-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後景分離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(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去除沒有變化的物件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)</a:t>
            </a:r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5CEDF9F9-89C2-4BC1-902E-A5DA082EE3E7}"/>
              </a:ext>
            </a:extLst>
          </p:cNvPr>
          <p:cNvSpPr txBox="1"/>
          <p:nvPr/>
        </p:nvSpPr>
        <p:spPr>
          <a:xfrm>
            <a:off x="838199" y="3757261"/>
            <a:ext cx="110914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3.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目前採用影片中的所有畫面去偵測馬路材質標記，因此若影片並非占滿整個畫面會讀取到影片外圍區域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目前解決方式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: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先行找出影片的區域，使用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Canny (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只尋找最外層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)</a:t>
            </a:r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394034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情境需求</a:t>
            </a:r>
          </a:p>
        </p:txBody>
      </p:sp>
      <p:sp>
        <p:nvSpPr>
          <p:cNvPr id="7" name="內容版面配置區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2400" dirty="0">
                <a:latin typeface="標楷體" panose="03000509000000000000" pitchFamily="65" charset="-120"/>
              </a:rPr>
              <a:t>使用影片模擬行車紀錄器攝像頭所拍下之即時畫面在封閉場域道路 </a:t>
            </a:r>
            <a:endParaRPr lang="en-US" altLang="zh-TW" sz="2400" dirty="0">
              <a:latin typeface="標楷體" panose="03000509000000000000" pitchFamily="65" charset="-120"/>
            </a:endParaRPr>
          </a:p>
          <a:p>
            <a:pPr marL="0" indent="0">
              <a:buNone/>
            </a:pPr>
            <a:r>
              <a:rPr lang="zh-TW" altLang="en-US" sz="2400" dirty="0">
                <a:latin typeface="標楷體" panose="03000509000000000000" pitchFamily="65" charset="-120"/>
              </a:rPr>
              <a:t>如</a:t>
            </a:r>
            <a:r>
              <a:rPr lang="en-US" altLang="zh-TW" sz="2400" dirty="0">
                <a:latin typeface="標楷體" panose="03000509000000000000" pitchFamily="65" charset="-120"/>
              </a:rPr>
              <a:t>:</a:t>
            </a:r>
            <a:r>
              <a:rPr lang="zh-TW" altLang="en-US" sz="2400" dirty="0">
                <a:latin typeface="標楷體" panose="03000509000000000000" pitchFamily="65" charset="-120"/>
              </a:rPr>
              <a:t>學校</a:t>
            </a:r>
          </a:p>
          <a:p>
            <a:pPr marL="0" indent="0">
              <a:buNone/>
            </a:pPr>
            <a:r>
              <a:rPr lang="zh-TW" altLang="en-US" sz="2400" dirty="0">
                <a:latin typeface="標楷體" panose="03000509000000000000" pitchFamily="65" charset="-120"/>
              </a:rPr>
              <a:t>進行坑洞、障礙物之深度、高度、大小即時辨識</a:t>
            </a:r>
          </a:p>
          <a:p>
            <a:pPr marL="0" indent="0">
              <a:buNone/>
            </a:pPr>
            <a:r>
              <a:rPr lang="zh-TW" altLang="en-US" sz="2400" dirty="0">
                <a:latin typeface="標楷體" panose="03000509000000000000" pitchFamily="65" charset="-120"/>
              </a:rPr>
              <a:t>並在畫面中將障礙物圈出</a:t>
            </a:r>
          </a:p>
          <a:p>
            <a:pPr marL="0" indent="0">
              <a:buNone/>
            </a:pPr>
            <a:endParaRPr lang="zh-TW" altLang="en-US" sz="2400" dirty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6425" y="2867013"/>
            <a:ext cx="4448175" cy="2886075"/>
          </a:xfrm>
          <a:prstGeom prst="rect">
            <a:avLst/>
          </a:prstGeom>
        </p:spPr>
      </p:pic>
      <p:sp>
        <p:nvSpPr>
          <p:cNvPr id="5" name="平行四邊形 4"/>
          <p:cNvSpPr/>
          <p:nvPr/>
        </p:nvSpPr>
        <p:spPr>
          <a:xfrm>
            <a:off x="2778248" y="4310050"/>
            <a:ext cx="994299" cy="1029314"/>
          </a:xfrm>
          <a:prstGeom prst="parallelogram">
            <a:avLst>
              <a:gd name="adj" fmla="val 0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文字方塊 7"/>
          <p:cNvSpPr txBox="1"/>
          <p:nvPr/>
        </p:nvSpPr>
        <p:spPr>
          <a:xfrm>
            <a:off x="3544063" y="575308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預期結果</a:t>
            </a:r>
          </a:p>
        </p:txBody>
      </p:sp>
      <p:pic>
        <p:nvPicPr>
          <p:cNvPr id="1026" name="Picture 2" descr="https://scontent.xx.fbcdn.net/v/t1.15752-0/s240x240/180862602_956602275166837_4510437000237102600_n.jpg?_nc_cat=100&amp;ccb=1-3&amp;_nc_sid=58c789&amp;_nc_ohc=8JprDyDPDukAX_tIxDq&amp;_nc_ad=z-m&amp;_nc_cid=0&amp;_nc_ht=scontent.xx&amp;tp=7&amp;oh=d512e71ad0bc785b4c53ef1e12b1377e&amp;oe=60B95B4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8020" y="2867013"/>
            <a:ext cx="1923171" cy="2884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文字方塊 9"/>
          <p:cNvSpPr txBox="1"/>
          <p:nvPr/>
        </p:nvSpPr>
        <p:spPr>
          <a:xfrm>
            <a:off x="7725607" y="575308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預期結果</a:t>
            </a:r>
          </a:p>
        </p:txBody>
      </p:sp>
      <p:sp>
        <p:nvSpPr>
          <p:cNvPr id="12" name="平行四邊形 11"/>
          <p:cNvSpPr/>
          <p:nvPr/>
        </p:nvSpPr>
        <p:spPr>
          <a:xfrm>
            <a:off x="7457856" y="4581235"/>
            <a:ext cx="994299" cy="1029314"/>
          </a:xfrm>
          <a:prstGeom prst="parallelogram">
            <a:avLst>
              <a:gd name="adj" fmla="val 0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平行四邊形 12"/>
          <p:cNvSpPr/>
          <p:nvPr/>
        </p:nvSpPr>
        <p:spPr>
          <a:xfrm>
            <a:off x="8193626" y="4010026"/>
            <a:ext cx="258529" cy="150341"/>
          </a:xfrm>
          <a:prstGeom prst="parallelogram">
            <a:avLst>
              <a:gd name="adj" fmla="val 0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平行四邊形 13"/>
          <p:cNvSpPr/>
          <p:nvPr/>
        </p:nvSpPr>
        <p:spPr>
          <a:xfrm>
            <a:off x="8255793" y="3868805"/>
            <a:ext cx="171451" cy="105502"/>
          </a:xfrm>
          <a:prstGeom prst="parallelogram">
            <a:avLst>
              <a:gd name="adj" fmla="val 0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628559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6527D7BC-96D7-47C2-A819-F2BF9769F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</a:rPr>
              <a:t>功能需求</a:t>
            </a:r>
            <a:endParaRPr lang="en-US" altLang="zh-TW" sz="4000" dirty="0">
              <a:latin typeface="標楷體" panose="03000509000000000000" pitchFamily="65" charset="-120"/>
            </a:endParaRPr>
          </a:p>
        </p:txBody>
      </p:sp>
      <p:sp>
        <p:nvSpPr>
          <p:cNvPr id="6" name="內容版面配置區 6"/>
          <p:cNvSpPr>
            <a:spLocks noGrp="1"/>
          </p:cNvSpPr>
          <p:nvPr>
            <p:ph idx="1"/>
          </p:nvPr>
        </p:nvSpPr>
        <p:spPr>
          <a:xfrm>
            <a:off x="838200" y="1201850"/>
            <a:ext cx="10515600" cy="4381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400" dirty="0">
                <a:solidFill>
                  <a:srgbClr val="050505"/>
                </a:solidFill>
                <a:latin typeface="標楷體" panose="03000509000000000000" pitchFamily="65" charset="-120"/>
              </a:rPr>
              <a:t>1.</a:t>
            </a:r>
            <a:r>
              <a:rPr lang="zh-TW" altLang="en-US" sz="2400" dirty="0">
                <a:solidFill>
                  <a:srgbClr val="050505"/>
                </a:solidFill>
                <a:latin typeface="標楷體" panose="03000509000000000000" pitchFamily="65" charset="-120"/>
              </a:rPr>
              <a:t>辨識並標記出</a:t>
            </a:r>
            <a:r>
              <a:rPr lang="en-US" altLang="zh-TW" sz="2400" dirty="0">
                <a:solidFill>
                  <a:srgbClr val="050505"/>
                </a:solidFill>
                <a:latin typeface="標楷體" panose="03000509000000000000" pitchFamily="65" charset="-120"/>
              </a:rPr>
              <a:t>:</a:t>
            </a:r>
          </a:p>
        </p:txBody>
      </p:sp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22D2307F-EC8F-421E-B329-6EE0A5D77DBC}"/>
              </a:ext>
            </a:extLst>
          </p:cNvPr>
          <p:cNvSpPr txBox="1">
            <a:spLocks/>
          </p:cNvSpPr>
          <p:nvPr/>
        </p:nvSpPr>
        <p:spPr>
          <a:xfrm>
            <a:off x="838200" y="3580223"/>
            <a:ext cx="10515600" cy="438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44000" indent="-1440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1pPr>
            <a:lvl2pPr marL="6858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2pPr>
            <a:lvl3pPr marL="11430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3pPr>
            <a:lvl4pPr marL="16002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4pPr>
            <a:lvl5pPr marL="20574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sz="2400" dirty="0">
                <a:solidFill>
                  <a:srgbClr val="050505"/>
                </a:solidFill>
                <a:latin typeface="標楷體" panose="03000509000000000000" pitchFamily="65" charset="-120"/>
              </a:rPr>
              <a:t>2.</a:t>
            </a:r>
            <a:r>
              <a:rPr lang="zh-TW" altLang="en-US" sz="2400" dirty="0">
                <a:solidFill>
                  <a:srgbClr val="050505"/>
                </a:solidFill>
                <a:latin typeface="標楷體" panose="03000509000000000000" pitchFamily="65" charset="-120"/>
              </a:rPr>
              <a:t>檢測障礙物的深度、高度、大小</a:t>
            </a:r>
            <a:endParaRPr lang="en-US" altLang="zh-TW" sz="2400" dirty="0">
              <a:solidFill>
                <a:srgbClr val="050505"/>
              </a:solidFill>
              <a:latin typeface="標楷體" panose="03000509000000000000" pitchFamily="65" charset="-120"/>
            </a:endParaRPr>
          </a:p>
        </p:txBody>
      </p:sp>
      <p:sp>
        <p:nvSpPr>
          <p:cNvPr id="9" name="內容版面配置區 6">
            <a:extLst>
              <a:ext uri="{FF2B5EF4-FFF2-40B4-BE49-F238E27FC236}">
                <a16:creationId xmlns:a16="http://schemas.microsoft.com/office/drawing/2014/main" id="{80993325-C105-4E13-BBE8-A9A12A05BAB0}"/>
              </a:ext>
            </a:extLst>
          </p:cNvPr>
          <p:cNvSpPr txBox="1">
            <a:spLocks/>
          </p:cNvSpPr>
          <p:nvPr/>
        </p:nvSpPr>
        <p:spPr>
          <a:xfrm>
            <a:off x="1143000" y="1681849"/>
            <a:ext cx="10515600" cy="1856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44000" indent="-1440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1pPr>
            <a:lvl2pPr marL="6858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2pPr>
            <a:lvl3pPr marL="11430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3pPr>
            <a:lvl4pPr marL="16002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4pPr>
            <a:lvl5pPr marL="20574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1.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坑洞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2.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凸包、有高度的障礙物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3.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標線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4.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車輛、行人、動物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5.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樹葉、陰影、積水、模糊標線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6.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裂紋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6863707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專案架構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B5658DEF-4A98-49A5-BF71-498E7A9265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414" y="1598360"/>
            <a:ext cx="8193740" cy="451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2492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2021/05/13</a:t>
            </a:r>
            <a:r>
              <a:rPr lang="zh-TW" altLang="en-US"/>
              <a:t> </a:t>
            </a:r>
            <a:r>
              <a:rPr lang="en-US" altLang="zh-TW" dirty="0" err="1"/>
              <a:t>BreakDown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9AEEB82-E7FD-4142-9486-279D26E5FC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07" t="2059" r="1172" b="4414"/>
          <a:stretch/>
        </p:blipFill>
        <p:spPr>
          <a:xfrm>
            <a:off x="1709216" y="1285571"/>
            <a:ext cx="8773568" cy="4823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0789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2021/05/18</a:t>
            </a:r>
            <a:r>
              <a:rPr lang="zh-TW" altLang="en-US" dirty="0"/>
              <a:t> </a:t>
            </a:r>
            <a:r>
              <a:rPr lang="en-US" altLang="zh-TW" dirty="0" err="1"/>
              <a:t>BreakDown</a:t>
            </a:r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19BEA873-25AC-4F33-B583-6E671D2852D2}"/>
              </a:ext>
            </a:extLst>
          </p:cNvPr>
          <p:cNvSpPr txBox="1"/>
          <p:nvPr/>
        </p:nvSpPr>
        <p:spPr>
          <a:xfrm>
            <a:off x="7249583" y="5796054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綠色的背景框代表已完成的部分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06EDA72F-0066-4220-B4F4-327421D789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7407" y="1315866"/>
            <a:ext cx="5553512" cy="4849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6756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AC1F1E3C-7231-4264-9077-F232C5DEA765}"/>
              </a:ext>
            </a:extLst>
          </p:cNvPr>
          <p:cNvSpPr txBox="1"/>
          <p:nvPr/>
        </p:nvSpPr>
        <p:spPr>
          <a:xfrm>
            <a:off x="838200" y="1257299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設計架構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EE832FA-E507-4E59-99C2-F8E599DB8A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5399" y="1243880"/>
            <a:ext cx="5145695" cy="4971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6043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AC1F1E3C-7231-4264-9077-F232C5DEA765}"/>
              </a:ext>
            </a:extLst>
          </p:cNvPr>
          <p:cNvSpPr txBox="1"/>
          <p:nvPr/>
        </p:nvSpPr>
        <p:spPr>
          <a:xfrm>
            <a:off x="838200" y="1257299"/>
            <a:ext cx="1364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API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文件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E1924ECE-0F93-4DE0-BDBD-7D336D35FB75}"/>
              </a:ext>
            </a:extLst>
          </p:cNvPr>
          <p:cNvSpPr txBox="1"/>
          <p:nvPr/>
        </p:nvSpPr>
        <p:spPr>
          <a:xfrm>
            <a:off x="838200" y="1626631"/>
            <a:ext cx="4794902" cy="21544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400" dirty="0">
                <a:latin typeface="Times New Roman" panose="02020603050405020304" pitchFamily="18" charset="0"/>
                <a:ea typeface="標楷體" panose="03000509000000000000" pitchFamily="65" charset="-120"/>
              </a:rPr>
              <a:t>函數定義及使用說明</a:t>
            </a:r>
            <a:r>
              <a:rPr lang="en-US" altLang="zh-TW" sz="1400" dirty="0">
                <a:latin typeface="Times New Roman" panose="02020603050405020304" pitchFamily="18" charset="0"/>
                <a:ea typeface="標楷體" panose="03000509000000000000" pitchFamily="65" charset="-120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preprocess(curr_frame[, size=(640, 480)[, </a:t>
            </a: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thres_condi=0.32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]]):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設定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curr_frame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為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size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大小去做預處理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zh-TW" altLang="en-US" sz="1200" b="1" dirty="0">
                <a:latin typeface="Times New Roman" panose="02020603050405020304" pitchFamily="18" charset="0"/>
                <a:ea typeface="標楷體" panose="03000509000000000000" pitchFamily="65" charset="-120"/>
              </a:rPr>
              <a:t>輸入參數</a:t>
            </a:r>
            <a:endParaRPr lang="en-US" altLang="zh-TW" sz="1200" b="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curr_frame: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輸入當前要處理的幀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(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一張圖片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)</a:t>
            </a: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size: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將圖片設定成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width * high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大小，默認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(640, 480)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，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tuple</a:t>
            </a: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thres_condi: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設定二值化條件，默認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0.32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，範圍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[0, 1)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，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float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zh-TW" altLang="en-US" sz="1200" b="1" dirty="0">
                <a:latin typeface="Times New Roman" panose="02020603050405020304" pitchFamily="18" charset="0"/>
                <a:ea typeface="標楷體" panose="03000509000000000000" pitchFamily="65" charset="-120"/>
              </a:rPr>
              <a:t>輸出</a:t>
            </a:r>
            <a:endParaRPr lang="en-US" altLang="zh-TW" sz="1200" b="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frame_ori: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傳回重塑過後的灰階圖片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frame_pre: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 傳回二值化圖片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u"/>
            </a:pPr>
            <a:endParaRPr lang="zh-TW" altLang="en-US" sz="1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808B3AA-531A-4974-9CFA-B96F3FCA457C}"/>
              </a:ext>
            </a:extLst>
          </p:cNvPr>
          <p:cNvSpPr txBox="1"/>
          <p:nvPr/>
        </p:nvSpPr>
        <p:spPr>
          <a:xfrm>
            <a:off x="838200" y="3781067"/>
            <a:ext cx="6377067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handle_sample(gray_img, pre_img[, block_size=(20, 60)]):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尋找馬路材質的標準樣本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zh-TW" altLang="en-US" sz="1200" b="1" dirty="0">
                <a:latin typeface="Times New Roman" panose="02020603050405020304" pitchFamily="18" charset="0"/>
                <a:ea typeface="標楷體" panose="03000509000000000000" pitchFamily="65" charset="-120"/>
              </a:rPr>
              <a:t>輸入參數</a:t>
            </a:r>
            <a:endParaRPr lang="en-US" altLang="zh-TW" sz="1200" b="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gray_img: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輸入灰階圖像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pre_img: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輸入經過預處理後的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(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二值化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)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圖像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block_size: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輸入一個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block_size (width, high)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的大小，默認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(20, 60)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，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tuple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zh-TW" altLang="en-US" sz="1200" b="1" dirty="0">
                <a:latin typeface="Times New Roman" panose="02020603050405020304" pitchFamily="18" charset="0"/>
                <a:ea typeface="標楷體" panose="03000509000000000000" pitchFamily="65" charset="-120"/>
              </a:rPr>
              <a:t>輸出</a:t>
            </a:r>
            <a:endParaRPr lang="en-US" altLang="zh-TW" sz="1200" b="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sample: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輸出灰階圖像，大小為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block_size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 的值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coord: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該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sample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位於原始圖像的位置</a:t>
            </a: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(y_coord, x_coord)</a:t>
            </a:r>
            <a:r>
              <a:rPr lang="zh-TW" altLang="en-US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，</a:t>
            </a:r>
            <a:r>
              <a:rPr lang="zh-TW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皆為左上角的座標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，</a:t>
            </a: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tuple</a:t>
            </a:r>
            <a:endParaRPr lang="en-US" altLang="zh-TW" sz="10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zh-TW" altLang="en-US" sz="1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3C5F386E-5FAB-4A04-B04E-F58495382E26}"/>
              </a:ext>
            </a:extLst>
          </p:cNvPr>
          <p:cNvSpPr txBox="1"/>
          <p:nvPr/>
        </p:nvSpPr>
        <p:spPr>
          <a:xfrm>
            <a:off x="5966460" y="1626631"/>
            <a:ext cx="483016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handle_LBP(gray_img, sample[, similar_condi=0.85]):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計算原始圖像和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sample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的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LBP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 相似度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zh-TW" altLang="en-US" sz="1200" b="1" dirty="0">
                <a:latin typeface="Times New Roman" panose="02020603050405020304" pitchFamily="18" charset="0"/>
                <a:ea typeface="標楷體" panose="03000509000000000000" pitchFamily="65" charset="-120"/>
              </a:rPr>
              <a:t>輸入參數</a:t>
            </a:r>
            <a:endParaRPr lang="en-US" altLang="zh-TW" sz="1200" b="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gray_img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: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r>
              <a:rPr lang="zh-TW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調整大小後的灰階圖像</a:t>
            </a:r>
            <a:endParaRPr lang="en-US" altLang="zh-TW" sz="12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sample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: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r>
              <a:rPr lang="zh-TW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做為比對</a:t>
            </a: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 LBP </a:t>
            </a:r>
            <a:r>
              <a:rPr lang="zh-TW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的樣本</a:t>
            </a:r>
            <a:endParaRPr lang="en-US" altLang="zh-TW" sz="10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similar_condi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: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r>
              <a:rPr lang="zh-TW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相似度的門檻值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，默認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0.85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，範圍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[0, 1)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，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float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zh-TW" altLang="en-US" sz="1200" b="1" dirty="0">
                <a:latin typeface="Times New Roman" panose="02020603050405020304" pitchFamily="18" charset="0"/>
                <a:ea typeface="標楷體" panose="03000509000000000000" pitchFamily="65" charset="-120"/>
              </a:rPr>
              <a:t>輸出</a:t>
            </a:r>
            <a:endParaRPr lang="en-US" altLang="zh-TW" sz="1200" b="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單元測試暫無輸出，僅在影片呈現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sample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標記的區域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D6911CCB-B942-4D0C-A730-EA542E6B1CA0}"/>
              </a:ext>
            </a:extLst>
          </p:cNvPr>
          <p:cNvSpPr txBox="1"/>
          <p:nvPr/>
        </p:nvSpPr>
        <p:spPr>
          <a:xfrm>
            <a:off x="5966460" y="3212592"/>
            <a:ext cx="5878532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main(path, frame_step=1):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讀取影片並且取每隔</a:t>
            </a: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 frame_step </a:t>
            </a:r>
            <a:r>
              <a:rPr lang="zh-TW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的影像做處理</a:t>
            </a:r>
            <a:endParaRPr lang="en-US" altLang="zh-TW" sz="12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zh-TW" altLang="en-US" sz="1200" b="1" dirty="0">
                <a:latin typeface="Times New Roman" panose="02020603050405020304" pitchFamily="18" charset="0"/>
                <a:ea typeface="標楷體" panose="03000509000000000000" pitchFamily="65" charset="-120"/>
              </a:rPr>
              <a:t>輸入參數</a:t>
            </a:r>
            <a:endParaRPr lang="en-US" altLang="zh-TW" sz="1200" b="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path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: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影片路徑，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str</a:t>
            </a:r>
            <a:endParaRPr lang="en-US" altLang="zh-TW" sz="12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frame_step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: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r>
              <a:rPr lang="zh-TW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取每隔</a:t>
            </a:r>
            <a:r>
              <a:rPr lang="zh-TW" altLang="en-US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frame_step </a:t>
            </a:r>
            <a:r>
              <a:rPr lang="zh-TW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幀數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，默認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1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，範圍 </a:t>
            </a: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fps &gt;= frame_step &gt; 0</a:t>
            </a:r>
            <a:r>
              <a:rPr lang="zh-TW" altLang="en-US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，</a:t>
            </a:r>
            <a:r>
              <a:rPr lang="en-US" altLang="zh-TW" sz="12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</a:rPr>
              <a:t>int</a:t>
            </a:r>
            <a:endParaRPr lang="en-US" altLang="zh-TW" sz="7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zh-TW" altLang="en-US" sz="1200" b="1" dirty="0">
                <a:latin typeface="Times New Roman" panose="02020603050405020304" pitchFamily="18" charset="0"/>
                <a:ea typeface="標楷體" panose="03000509000000000000" pitchFamily="65" charset="-120"/>
              </a:rPr>
              <a:t>輸出</a:t>
            </a:r>
            <a:endParaRPr lang="en-US" altLang="zh-TW" sz="1200" b="1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628650" lvl="1" indent="-171450">
              <a:buFont typeface="Wingdings" panose="05000000000000000000" pitchFamily="2" charset="2"/>
              <a:buChar char="Ø"/>
            </a:pP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</a:rPr>
              <a:t>無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ECFD0568-777C-4301-9405-1DA6505E8922}"/>
              </a:ext>
            </a:extLst>
          </p:cNvPr>
          <p:cNvSpPr txBox="1"/>
          <p:nvPr/>
        </p:nvSpPr>
        <p:spPr>
          <a:xfrm>
            <a:off x="7389124" y="5791200"/>
            <a:ext cx="30332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文件連結</a:t>
            </a:r>
            <a:r>
              <a:rPr lang="en-US" altLang="zh-TW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:</a:t>
            </a:r>
            <a:r>
              <a:rPr lang="zh-TW" altLang="en-US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r>
              <a:rPr lang="en-US" altLang="zh-TW" sz="1600" dirty="0" err="1">
                <a:latin typeface="Times New Roman" panose="02020603050405020304" pitchFamily="18" charset="0"/>
                <a:ea typeface="標楷體" panose="03000509000000000000" pitchFamily="65" charset="-120"/>
              </a:rPr>
              <a:t>unit_test_lbp_API</a:t>
            </a:r>
            <a:r>
              <a:rPr lang="zh-TW" altLang="en-US" sz="1600" dirty="0">
                <a:latin typeface="Times New Roman" panose="02020603050405020304" pitchFamily="18" charset="0"/>
                <a:ea typeface="標楷體" panose="03000509000000000000" pitchFamily="65" charset="-120"/>
              </a:rPr>
              <a:t>文件</a:t>
            </a:r>
          </a:p>
        </p:txBody>
      </p:sp>
    </p:spTree>
    <p:extLst>
      <p:ext uri="{BB962C8B-B14F-4D97-AF65-F5344CB8AC3E}">
        <p14:creationId xmlns:p14="http://schemas.microsoft.com/office/powerpoint/2010/main" val="26307497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122147</TotalTime>
  <Words>903</Words>
  <Application>Microsoft Office PowerPoint</Application>
  <PresentationFormat>寬螢幕</PresentationFormat>
  <Paragraphs>134</Paragraphs>
  <Slides>27</Slides>
  <Notes>16</Notes>
  <HiddenSlides>0</HiddenSlides>
  <MMClips>6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27</vt:i4>
      </vt:variant>
    </vt:vector>
  </HeadingPairs>
  <TitlesOfParts>
    <vt:vector size="34" baseType="lpstr">
      <vt:lpstr>微軟正黑體</vt:lpstr>
      <vt:lpstr>標楷體</vt:lpstr>
      <vt:lpstr>Arial</vt:lpstr>
      <vt:lpstr>Calibri</vt:lpstr>
      <vt:lpstr>Times New Roman</vt:lpstr>
      <vt:lpstr>Wingdings</vt:lpstr>
      <vt:lpstr>Office 佈景主題</vt:lpstr>
      <vt:lpstr>辨識馬路坑洞 進度報告</vt:lpstr>
      <vt:lpstr>TO DO LIST</vt:lpstr>
      <vt:lpstr>情境需求</vt:lpstr>
      <vt:lpstr>功能需求</vt:lpstr>
      <vt:lpstr>專案架構</vt:lpstr>
      <vt:lpstr>2021/05/13 BreakDown</vt:lpstr>
      <vt:lpstr>2021/05/18 BreakDown</vt:lpstr>
      <vt:lpstr>當周進度</vt:lpstr>
      <vt:lpstr>當周進度</vt:lpstr>
      <vt:lpstr>當周進度</vt:lpstr>
      <vt:lpstr>當周進度</vt:lpstr>
      <vt:lpstr>當周進度</vt:lpstr>
      <vt:lpstr>2021/05/07 ~ 2021/05/14 </vt:lpstr>
      <vt:lpstr>專案架構</vt:lpstr>
      <vt:lpstr>2021/05/13 BreakDown</vt:lpstr>
      <vt:lpstr>分工</vt:lpstr>
      <vt:lpstr>當周進度</vt:lpstr>
      <vt:lpstr>2021/05/14 ~ 2021/05/20 </vt:lpstr>
      <vt:lpstr>2021/05/18 BreakDown</vt:lpstr>
      <vt:lpstr>當周進度</vt:lpstr>
      <vt:lpstr>當周進度</vt:lpstr>
      <vt:lpstr>當周進度</vt:lpstr>
      <vt:lpstr>當周進度</vt:lpstr>
      <vt:lpstr>開會紀錄</vt:lpstr>
      <vt:lpstr>參考資料</vt:lpstr>
      <vt:lpstr>2021/05/20 控管紀錄</vt:lpstr>
      <vt:lpstr>問題紀錄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光流影像處理</dc:title>
  <dc:creator>User</dc:creator>
  <cp:lastModifiedBy>佳曄 何</cp:lastModifiedBy>
  <cp:revision>2155</cp:revision>
  <dcterms:created xsi:type="dcterms:W3CDTF">2019-03-11T13:47:46Z</dcterms:created>
  <dcterms:modified xsi:type="dcterms:W3CDTF">2021-05-21T01:39:09Z</dcterms:modified>
</cp:coreProperties>
</file>